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89" autoAdjust="0"/>
  </p:normalViewPr>
  <p:slideViewPr>
    <p:cSldViewPr snapToGrid="0">
      <p:cViewPr varScale="1">
        <p:scale>
          <a:sx n="65" d="100"/>
          <a:sy n="65" d="100"/>
        </p:scale>
        <p:origin x="9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30888-44D5-4352-8E2A-5E1706DC96E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37491-74BA-4FE2-A56E-0796BF5E0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6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7491-74BA-4FE2-A56E-0796BF5E0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63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7491-74BA-4FE2-A56E-0796BF5E0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4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7491-74BA-4FE2-A56E-0796BF5E0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3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7491-74BA-4FE2-A56E-0796BF5E0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0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81EE-C85A-469D-A4FD-2F3954FC0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2A686-110D-40B2-B973-646432AB9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27CAA-2710-4557-A8DB-9998E37A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0B80-2831-4F55-9533-7DBCD90F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70231-61F5-4621-BB0B-0F3F3DDD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0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9202-CC5F-4C08-8627-D11A87DF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571A1-3DB0-4984-8BFA-99736097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BCEF5-A293-4264-BB6F-8652B730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21551-BD9A-49A5-9A6E-4930C9D2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800C0-2D22-47B7-ABB0-EC5AB276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9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6E213-40E1-4BBE-858E-F0B80366D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2CEA1-17B3-4DE9-B81C-346B13AA1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C6A96-E166-4C08-9F16-C5FB7638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9CEDA-F7B7-4B57-B420-809D10DE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E8159-87A2-4777-8B8F-BCE35FA3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2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7612-CB2E-4C00-9837-B5A406F5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8DF31-67B2-40FD-A69A-299AF706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391BB-EC94-497F-A78C-6D6CE6D6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D8746-D937-41DB-A2D7-D80B43B59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76667-FE54-4EBC-8523-898A0CB3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F06-FC81-4D54-9563-C58241A6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8D63-CE7A-4E81-826B-B6DA3F248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DD027-7C52-4E44-8D7B-CC3E9407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F535B-5711-43E6-8282-1064612D1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E7B26-02E2-48A2-A82E-AB32C9D5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5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9D08-6CF2-4343-A4D5-8818416E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A3C1-D504-4B5A-BB85-DFBCEDCDF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F9629-F44F-4062-BB54-5DACD2610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93DB9-DA9C-4F2E-9909-49791F4E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643C9-7D98-4D46-B01F-1E07027B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450FE-156C-4EA9-B3BF-9CCF5889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FB599-B0F9-45C6-9F57-BC3EA44D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DF9C6-3C80-4B9B-BE51-8F12A9CEA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BE658-8088-4656-94C8-D149F5DAE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BE0B0-6CC7-476B-898A-B4B783F76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408A8C-2C66-4B22-933F-19EBBF37F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ED5AC4-4DE4-4A0A-BC7D-9ED550D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D19E8-41A2-4724-935A-DA3A9C57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F8E803-61F1-4568-8227-59447ED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4586-E0D0-478D-A651-AF4D6CBF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24FFB-21BC-4F6C-9F59-C1E57B48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7DAE3-C063-4171-A8E3-2D7B55DA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66B0C-01CB-4298-A85F-ACA2BF64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09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AA217-FF2F-422C-AC6F-5F1EB92A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7E895-05DD-475C-9FE6-66D0946C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0D074-8BAB-4482-8933-8DEB43CE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4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88C6-D892-46B9-BD5F-61B1B73D3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0ED3D-E489-4589-AC74-2A88C86C3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DEF16-A0DF-4C28-939D-29D35943D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1517E-9B52-46E3-95CE-762D6CAB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A4C89-EC90-483C-B122-7FA26190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99430-A479-4A7D-9F2B-B55C6516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0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1E43-169C-44C2-A8DD-C93667E8A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78323-E34D-4D9D-8411-E4B1CE7FB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E8A64-8A8F-43B0-A7D9-38B8B6A57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24D86-D245-403A-8372-1E5342287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C746B-AAF8-4BF4-88C7-B1DB1608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27087-3AFC-4FAE-86D5-DB03CD86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D62F7-C937-4BAA-AFDA-B4FF3A1B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84A3D-F852-471E-BEAC-921E73ADC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45811-F676-4B6B-980F-455E4414B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94CAC-21CE-43B3-987E-3361171BE82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E7395-F8B0-4D66-B7AB-144E748FC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6B253-0646-4D50-91AC-4F6C05561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F859A-2461-4158-96DB-191FE5F2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8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8/aaouj-08-2021-0080" TargetMode="External"/><Relationship Id="rId3" Type="http://schemas.openxmlformats.org/officeDocument/2006/relationships/hyperlink" Target="https://doi.org/10.1016/j.iheduc.2015.04.007" TargetMode="External"/><Relationship Id="rId7" Type="http://schemas.openxmlformats.org/officeDocument/2006/relationships/hyperlink" Target="https://doi.org/10.2147/nss.s62907" TargetMode="External"/><Relationship Id="rId2" Type="http://schemas.openxmlformats.org/officeDocument/2006/relationships/hyperlink" Target="https://www.researchgate.net/publication/354077071_A_Beginners_Review_of_Jamovi_Statistical_Software_for_Economic_Research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80/87568225.2010.509245" TargetMode="External"/><Relationship Id="rId5" Type="http://schemas.openxmlformats.org/officeDocument/2006/relationships/hyperlink" Target="https://doi.org/10.1037/0012-1649.42.4.698" TargetMode="External"/><Relationship Id="rId4" Type="http://schemas.openxmlformats.org/officeDocument/2006/relationships/hyperlink" Target="https://doi.org/10.1046/j.0022-4537.2003.00095.x" TargetMode="External"/><Relationship Id="rId9" Type="http://schemas.openxmlformats.org/officeDocument/2006/relationships/hyperlink" Target="https://doi.org/10.1080/0883232090344955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207/s15430421tip4102_2" TargetMode="External"/><Relationship Id="rId3" Type="http://schemas.openxmlformats.org/officeDocument/2006/relationships/hyperlink" Target="http://dx.doi.org/10.1515/ijsl.2000.143.183" TargetMode="External"/><Relationship Id="rId7" Type="http://schemas.openxmlformats.org/officeDocument/2006/relationships/hyperlink" Target="https://doi.org/10.15585/mmwr.mm6430a1" TargetMode="External"/><Relationship Id="rId2" Type="http://schemas.openxmlformats.org/officeDocument/2006/relationships/hyperlink" Target="https://doi.org/10.1016/j.cedpsych.2004.06.00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sycnet.apa.org/doi/10.1080/07448480009596294" TargetMode="External"/><Relationship Id="rId5" Type="http://schemas.openxmlformats.org/officeDocument/2006/relationships/hyperlink" Target="https://doi.org/10.7208/chicago/9780226922461.001.0001" TargetMode="External"/><Relationship Id="rId4" Type="http://schemas.openxmlformats.org/officeDocument/2006/relationships/hyperlink" Target="https://www.kaggle.com/code/sulaniishara/student-stress-performance-insights/inpu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81F8-4D70-4AE9-8F29-AA40CE0B6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155" y="1041399"/>
            <a:ext cx="9129713" cy="220488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Examining the Influence of Lifestyle Factors on GPA: A Linear Regression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072D6-4F6D-47E0-80BC-F616AF324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3713" y="4160839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Cheki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Wangchuk</a:t>
            </a:r>
          </a:p>
        </p:txBody>
      </p:sp>
      <p:pic>
        <p:nvPicPr>
          <p:cNvPr id="1028" name="Picture 4" descr="How much is too much when balancing sports and academics? – The Tower Pulse">
            <a:extLst>
              <a:ext uri="{FF2B5EF4-FFF2-40B4-BE49-F238E27FC236}">
                <a16:creationId xmlns:a16="http://schemas.microsoft.com/office/drawing/2014/main" id="{AB4A9C69-3F20-4D77-8433-22E4E55BD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359860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1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cdnfpb.slidespilot.com/slides/images/p/2025-6/65c82c0a-f86d-4a3a-8109-e3d5d85b6cc6.png">
            <a:extLst>
              <a:ext uri="{FF2B5EF4-FFF2-40B4-BE49-F238E27FC236}">
                <a16:creationId xmlns:a16="http://schemas.microsoft.com/office/drawing/2014/main" id="{E067154A-FD0E-41B1-96A1-0C309A03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8F7230-4446-4EDB-9E85-D80FA37586E6}"/>
              </a:ext>
            </a:extLst>
          </p:cNvPr>
          <p:cNvSpPr/>
          <p:nvPr/>
        </p:nvSpPr>
        <p:spPr>
          <a:xfrm>
            <a:off x="385763" y="0"/>
            <a:ext cx="6096000" cy="981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Microsoft Himalaya" panose="01010100010101010101" pitchFamily="2" charset="0"/>
              </a:rPr>
              <a:t>Table 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anose="01010100010101010101" pitchFamily="2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Microsoft Himalaya" panose="01010100010101010101" pitchFamily="2" charset="0"/>
              </a:rPr>
              <a:t>Model Coefficients for GPA Prediction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anose="01010100010101010101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849BD6-5E5F-41F4-ABB1-5C731A68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222708"/>
              </p:ext>
            </p:extLst>
          </p:nvPr>
        </p:nvGraphicFramePr>
        <p:xfrm>
          <a:off x="253604" y="1171576"/>
          <a:ext cx="7331868" cy="4829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6734">
                  <a:extLst>
                    <a:ext uri="{9D8B030D-6E8A-4147-A177-3AD203B41FA5}">
                      <a16:colId xmlns:a16="http://schemas.microsoft.com/office/drawing/2014/main" val="2401480607"/>
                    </a:ext>
                  </a:extLst>
                </a:gridCol>
                <a:gridCol w="1084659">
                  <a:extLst>
                    <a:ext uri="{9D8B030D-6E8A-4147-A177-3AD203B41FA5}">
                      <a16:colId xmlns:a16="http://schemas.microsoft.com/office/drawing/2014/main" val="222051540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3688852852"/>
                    </a:ext>
                  </a:extLst>
                </a:gridCol>
                <a:gridCol w="1247505">
                  <a:extLst>
                    <a:ext uri="{9D8B030D-6E8A-4147-A177-3AD203B41FA5}">
                      <a16:colId xmlns:a16="http://schemas.microsoft.com/office/drawing/2014/main" val="880790224"/>
                    </a:ext>
                  </a:extLst>
                </a:gridCol>
                <a:gridCol w="1324245">
                  <a:extLst>
                    <a:ext uri="{9D8B030D-6E8A-4147-A177-3AD203B41FA5}">
                      <a16:colId xmlns:a16="http://schemas.microsoft.com/office/drawing/2014/main" val="2944368032"/>
                    </a:ext>
                  </a:extLst>
                </a:gridCol>
              </a:tblGrid>
              <a:tr h="4228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Predictor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Estimate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340647382"/>
                  </a:ext>
                </a:extLst>
              </a:tr>
              <a:tr h="44350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Intercept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7620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2.039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33.525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&lt;.001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19050"/>
                </a:tc>
                <a:extLst>
                  <a:ext uri="{0D108BD9-81ED-4DB2-BD59-A6C34878D82A}">
                    <a16:rowId xmlns:a16="http://schemas.microsoft.com/office/drawing/2014/main" val="368555434"/>
                  </a:ext>
                </a:extLst>
              </a:tr>
              <a:tr h="777475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Study_Hours_Per_Day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38.700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&lt;.001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extLst>
                  <a:ext uri="{0D108BD9-81ED-4DB2-BD59-A6C34878D82A}">
                    <a16:rowId xmlns:a16="http://schemas.microsoft.com/office/drawing/2014/main" val="1553446442"/>
                  </a:ext>
                </a:extLst>
              </a:tr>
              <a:tr h="117329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Extracurricular_Hours_Per_Day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-1.954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extLst>
                  <a:ext uri="{0D108BD9-81ED-4DB2-BD59-A6C34878D82A}">
                    <a16:rowId xmlns:a16="http://schemas.microsoft.com/office/drawing/2014/main" val="1529820183"/>
                  </a:ext>
                </a:extLst>
              </a:tr>
              <a:tr h="777475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Sleep_Hours_Per_Day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-1.546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19050"/>
                </a:tc>
                <a:extLst>
                  <a:ext uri="{0D108BD9-81ED-4DB2-BD59-A6C34878D82A}">
                    <a16:rowId xmlns:a16="http://schemas.microsoft.com/office/drawing/2014/main" val="4096519548"/>
                  </a:ext>
                </a:extLst>
              </a:tr>
              <a:tr h="123513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Physical_Activity_Hours_Per_Day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1905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-0.471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0.638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19050" marB="76200"/>
                </a:tc>
                <a:extLst>
                  <a:ext uri="{0D108BD9-81ED-4DB2-BD59-A6C34878D82A}">
                    <a16:rowId xmlns:a16="http://schemas.microsoft.com/office/drawing/2014/main" val="701148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2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cdnfpb.slidespilot.com/slides/images/p/2025-6/65c82c0a-f86d-4a3a-8109-e3d5d85b6cc6.png">
            <a:extLst>
              <a:ext uri="{FF2B5EF4-FFF2-40B4-BE49-F238E27FC236}">
                <a16:creationId xmlns:a16="http://schemas.microsoft.com/office/drawing/2014/main" id="{2AC1429F-00D4-4BAD-8AD8-85688CA6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C0A99E-67C7-423F-90D9-8FDD9EE2E5E7}"/>
              </a:ext>
            </a:extLst>
          </p:cNvPr>
          <p:cNvSpPr/>
          <p:nvPr/>
        </p:nvSpPr>
        <p:spPr>
          <a:xfrm>
            <a:off x="604837" y="987533"/>
            <a:ext cx="6096000" cy="10629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3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Fit Measures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5DF06F-EB56-4D4A-A88F-5ECA74E47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758977"/>
              </p:ext>
            </p:extLst>
          </p:nvPr>
        </p:nvGraphicFramePr>
        <p:xfrm>
          <a:off x="604837" y="2503613"/>
          <a:ext cx="7161609" cy="18507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5873">
                  <a:extLst>
                    <a:ext uri="{9D8B030D-6E8A-4147-A177-3AD203B41FA5}">
                      <a16:colId xmlns:a16="http://schemas.microsoft.com/office/drawing/2014/main" val="1970171471"/>
                    </a:ext>
                  </a:extLst>
                </a:gridCol>
                <a:gridCol w="1553934">
                  <a:extLst>
                    <a:ext uri="{9D8B030D-6E8A-4147-A177-3AD203B41FA5}">
                      <a16:colId xmlns:a16="http://schemas.microsoft.com/office/drawing/2014/main" val="3516466727"/>
                    </a:ext>
                  </a:extLst>
                </a:gridCol>
                <a:gridCol w="1553934">
                  <a:extLst>
                    <a:ext uri="{9D8B030D-6E8A-4147-A177-3AD203B41FA5}">
                      <a16:colId xmlns:a16="http://schemas.microsoft.com/office/drawing/2014/main" val="308447609"/>
                    </a:ext>
                  </a:extLst>
                </a:gridCol>
                <a:gridCol w="1553934">
                  <a:extLst>
                    <a:ext uri="{9D8B030D-6E8A-4147-A177-3AD203B41FA5}">
                      <a16:colId xmlns:a16="http://schemas.microsoft.com/office/drawing/2014/main" val="1894650613"/>
                    </a:ext>
                  </a:extLst>
                </a:gridCol>
                <a:gridCol w="1553934">
                  <a:extLst>
                    <a:ext uri="{9D8B030D-6E8A-4147-A177-3AD203B41FA5}">
                      <a16:colId xmlns:a16="http://schemas.microsoft.com/office/drawing/2014/main" val="2252795768"/>
                    </a:ext>
                  </a:extLst>
                </a:gridCol>
              </a:tblGrid>
              <a:tr h="5792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Adjusted R²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276275"/>
                  </a:ext>
                </a:extLst>
              </a:tr>
              <a:tr h="692228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7620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-704.132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190500" marT="76200" marB="76200"/>
                </a:tc>
                <a:extLst>
                  <a:ext uri="{0D108BD9-81ED-4DB2-BD59-A6C34878D82A}">
                    <a16:rowId xmlns:a16="http://schemas.microsoft.com/office/drawing/2014/main" val="1672416450"/>
                  </a:ext>
                </a:extLst>
              </a:tr>
              <a:tr h="579273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Note. Models estimated using sample size of N=2000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76200" marR="76200" marT="57150" marB="1905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072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15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E44F33-9B55-4CC7-AF9B-D23CF0803C67}"/>
              </a:ext>
            </a:extLst>
          </p:cNvPr>
          <p:cNvSpPr/>
          <p:nvPr/>
        </p:nvSpPr>
        <p:spPr>
          <a:xfrm>
            <a:off x="665475" y="1486971"/>
            <a:ext cx="28825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79C995-7B62-4833-89D5-0F3CBF3AFD90}"/>
              </a:ext>
            </a:extLst>
          </p:cNvPr>
          <p:cNvSpPr/>
          <p:nvPr/>
        </p:nvSpPr>
        <p:spPr>
          <a:xfrm>
            <a:off x="276225" y="2633185"/>
            <a:ext cx="7353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supports SRL and Tinto’s theories, highlighting the significance of structured study habits and balanced extracurricular involvement.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 could explore additional factors like mental health, nutrition, and technology's role in academic performance.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88575-6699-487E-80B3-8C11A68FA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0"/>
            <a:ext cx="356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9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E44F33-9B55-4CC7-AF9B-D23CF0803C67}"/>
              </a:ext>
            </a:extLst>
          </p:cNvPr>
          <p:cNvSpPr/>
          <p:nvPr/>
        </p:nvSpPr>
        <p:spPr>
          <a:xfrm>
            <a:off x="709720" y="321849"/>
            <a:ext cx="1934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79C995-7B62-4833-89D5-0F3CBF3AFD90}"/>
              </a:ext>
            </a:extLst>
          </p:cNvPr>
          <p:cNvSpPr/>
          <p:nvPr/>
        </p:nvSpPr>
        <p:spPr>
          <a:xfrm>
            <a:off x="233516" y="920925"/>
            <a:ext cx="11724968" cy="593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Ahmed, A. A., &amp; Muhammad, R. A. (2021). A Beginners Review of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Jamovi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Statistical Software for Economic Research. </a:t>
            </a:r>
            <a:r>
              <a:rPr lang="en-US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Dutse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Journal of Social and Economic Research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109–118.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https://www.researchgate.net/publication/354077071_A_Beginners_Review_of_Jamovi_Statistical_Software_for_Economic_Research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Broadbent, J., &amp; Poon, W. (2015). Self-regulated learning strategies &amp; academic achievement in online higher education learning environments: A systematic review.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and Higher Education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1–13.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https://doi.org/10.1016/j.iheduc.2015.04.007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Eccles, J. S., Barber, B. L., Stone, M., &amp; Hunt, J. (2003). Extracurricular activities and adolescent development.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Social Issues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865–889.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https://doi.org/10.1046/j.0022-4537.2003.00095.x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Fredricks, J. A., &amp; Eccles, J. S. (2006). Is extracurricular participation associated with beneficial outcomes? Concurrent and longitudinal relations.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Developmental Psychology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698–713.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https://doi.org/10.1037/0012-1649.42.4.698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Gilbert, S. P., &amp; Weaver, C. C. (2010). Sleep quality and academic performance in university students: A Wake-Up call for college psychologists.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College Student Psychotherapy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295–306.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https://doi.org/10.1080/87568225.2010.509245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Hershner, S., &amp;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Chervin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(2014). Causes and consequences of sleepiness among college students.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and Science of Sleep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73.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https://doi.org/10.2147/nss.s62907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Munir, S., &amp; Zaheer, M. (2021). The role of extra-curricular activities in increasing student engagement.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AAOU Journal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241–254.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https://doi.org/10.1108/aaouj-08-2021-0080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Nonis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A., &amp; Hudson, G. I. (2010). Performance of college students: Impact of study time and study habits.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Education for Business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229–238.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https://doi.org/10.1080/08832320903449550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788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E44F33-9B55-4CC7-AF9B-D23CF0803C67}"/>
              </a:ext>
            </a:extLst>
          </p:cNvPr>
          <p:cNvSpPr/>
          <p:nvPr/>
        </p:nvSpPr>
        <p:spPr>
          <a:xfrm>
            <a:off x="812958" y="321849"/>
            <a:ext cx="1934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79C995-7B62-4833-89D5-0F3CBF3AFD90}"/>
              </a:ext>
            </a:extLst>
          </p:cNvPr>
          <p:cNvSpPr/>
          <p:nvPr/>
        </p:nvSpPr>
        <p:spPr>
          <a:xfrm>
            <a:off x="233516" y="1090193"/>
            <a:ext cx="11724968" cy="5590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Plant, E. A., Ericsson, K. A., Hill, L., &amp;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Asberg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(2004). Why study time does not predict grade point average across college students: Implications of deliberate practice for academic performance.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Contemporary Educational Psychology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96–116.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https://doi.org/10.1016/j.cedpsych.2004.06.001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Sibley, B. A., &amp;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Etnier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L. (2003). The relationship between physical activity and cognition in children: A meta-analysis.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Pediatric Exercise Science, 15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243-256.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http://dx.doi.org/10.1515/ijsl.2000.143.183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Sulaniishara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(2024, November 22).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Stress &amp; Performance Insights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https://www.kaggle.com/code/sulaniishara/student-stress-performance-insights/input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Tinto, V. (1993).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Leaving college: Rethinking the causes and cures of student attrition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University of Chicago Press.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https://doi.org/10.7208/chicago/9780226922461.001.0001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Trockel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T., Barnes, M. D., &amp;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Egget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L. (2000). Health-related variables and academic performance among first-year college students: Implications for sleep and exercise.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American College Health, 49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125-131.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https://psycnet.apa.org/doi/10.1080/07448480009596294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Wheaton, A. G., Ferro, G. A., &amp; Croft, J. B. (2015). School start times for middle school and high school students — United States, 2011–12 school year.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MMWR Morbidity and Mortality Weekly Report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(30), 809–813.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https://doi.org/10.15585/mmwr.mm6430a1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Zimmerman, B. J. (2002). Becoming a self-regulated learner: An overview.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into Practice, 41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64-70. </a:t>
            </a:r>
            <a:r>
              <a:rPr lang="en-US" sz="15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https://doi.org/10.1207/s15430421tip4102_2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8974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B23EA6CE-3363-4354-9A85-D42062C9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953154"/>
            <a:ext cx="8286750" cy="516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7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ind Your Manners: Thank Your Donors - The Modern Nonprofit">
            <a:extLst>
              <a:ext uri="{FF2B5EF4-FFF2-40B4-BE49-F238E27FC236}">
                <a16:creationId xmlns:a16="http://schemas.microsoft.com/office/drawing/2014/main" id="{FBAFCF4D-6DCD-474F-B948-1CA7A106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4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3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F111-F656-4C7F-A19A-0AF210B0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594" y="595235"/>
            <a:ext cx="9350477" cy="105650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D553C-6D6F-4CF4-AEAE-BF1DB18ED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3323" y="1690688"/>
            <a:ext cx="7701116" cy="404382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Framework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Materials and Methods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and Findings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4098" name="Picture 2" descr="https://cdnfpb.slidespilot.com/slides/images/p/2025-a/a7053084-05ba-4130-9391-57f673dd3958.png">
            <a:extLst>
              <a:ext uri="{FF2B5EF4-FFF2-40B4-BE49-F238E27FC236}">
                <a16:creationId xmlns:a16="http://schemas.microsoft.com/office/drawing/2014/main" id="{9564354C-2756-4E81-A11E-477C737A6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8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F3D4-1321-4F35-817A-65EA7774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90" y="723361"/>
            <a:ext cx="7434262" cy="83528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55A7-90DF-4920-A1A9-2F6CA2D7C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0" y="1840783"/>
            <a:ext cx="7434262" cy="387621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performance (GPA) is a crucial measure of student success.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cognitive ability is a key determinant, lifestyle factors such as study habits, extracurricular activities, sleep patterns, and physical activity also play influential roles.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time management and focused study practices are essential for academic success.</a:t>
            </a:r>
          </a:p>
        </p:txBody>
      </p:sp>
      <p:pic>
        <p:nvPicPr>
          <p:cNvPr id="2050" name="Picture 2" descr="https://cdnfpb.slidespilot.com/slides/images/p/2025-c/cdf3d7c0-b1af-4344-987e-02de3d2c450a.png">
            <a:extLst>
              <a:ext uri="{FF2B5EF4-FFF2-40B4-BE49-F238E27FC236}">
                <a16:creationId xmlns:a16="http://schemas.microsoft.com/office/drawing/2014/main" id="{265825D1-6413-4AB7-A6A8-68B16FCC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25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10BEA3-0DBD-4AA0-940B-E7BC6F8E3892}"/>
              </a:ext>
            </a:extLst>
          </p:cNvPr>
          <p:cNvSpPr/>
          <p:nvPr/>
        </p:nvSpPr>
        <p:spPr>
          <a:xfrm>
            <a:off x="4144985" y="119219"/>
            <a:ext cx="3902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981B17-B132-4BAA-964D-4803C3DE6F96}"/>
              </a:ext>
            </a:extLst>
          </p:cNvPr>
          <p:cNvSpPr/>
          <p:nvPr/>
        </p:nvSpPr>
        <p:spPr>
          <a:xfrm>
            <a:off x="818762" y="1045761"/>
            <a:ext cx="42819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Key Factors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5824A-8D44-463D-BFEA-5FDCD119367F}"/>
              </a:ext>
            </a:extLst>
          </p:cNvPr>
          <p:cNvSpPr/>
          <p:nvPr/>
        </p:nvSpPr>
        <p:spPr>
          <a:xfrm>
            <a:off x="1191869" y="2549548"/>
            <a:ext cx="17139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Hours</a:t>
            </a:r>
          </a:p>
        </p:txBody>
      </p:sp>
      <p:pic>
        <p:nvPicPr>
          <p:cNvPr id="6" name="Graphic 5" descr="Open book">
            <a:extLst>
              <a:ext uri="{FF2B5EF4-FFF2-40B4-BE49-F238E27FC236}">
                <a16:creationId xmlns:a16="http://schemas.microsoft.com/office/drawing/2014/main" id="{AE270B4B-74C0-45AD-B5B4-4F5205C1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5682" y="1699788"/>
            <a:ext cx="934563" cy="934563"/>
          </a:xfrm>
          <a:prstGeom prst="rect">
            <a:avLst/>
          </a:prstGeom>
        </p:spPr>
      </p:pic>
      <p:pic>
        <p:nvPicPr>
          <p:cNvPr id="3074" name="Picture 2" descr="Extracurricular Icons - Free SVG &amp; PNG Extracurricular ...">
            <a:extLst>
              <a:ext uri="{FF2B5EF4-FFF2-40B4-BE49-F238E27FC236}">
                <a16:creationId xmlns:a16="http://schemas.microsoft.com/office/drawing/2014/main" id="{C06BB380-123F-494A-BC12-A0BA56AE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91" y="1700223"/>
            <a:ext cx="934563" cy="93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leep">
            <a:extLst>
              <a:ext uri="{FF2B5EF4-FFF2-40B4-BE49-F238E27FC236}">
                <a16:creationId xmlns:a16="http://schemas.microsoft.com/office/drawing/2014/main" id="{CE099EE9-C920-49CC-A528-964C17FB5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5845" y="4243812"/>
            <a:ext cx="914400" cy="914400"/>
          </a:xfrm>
          <a:prstGeom prst="rect">
            <a:avLst/>
          </a:prstGeom>
        </p:spPr>
      </p:pic>
      <p:pic>
        <p:nvPicPr>
          <p:cNvPr id="10" name="Graphic 9" descr="Run">
            <a:extLst>
              <a:ext uri="{FF2B5EF4-FFF2-40B4-BE49-F238E27FC236}">
                <a16:creationId xmlns:a16="http://schemas.microsoft.com/office/drawing/2014/main" id="{41F3266B-831F-4BC2-9A4C-2D6DEC004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0460" y="4294310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20D202-571A-416E-BCF9-6B5DBD2E6998}"/>
              </a:ext>
            </a:extLst>
          </p:cNvPr>
          <p:cNvSpPr/>
          <p:nvPr/>
        </p:nvSpPr>
        <p:spPr>
          <a:xfrm>
            <a:off x="1066191" y="3017907"/>
            <a:ext cx="4748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correlation with GPA (</a:t>
            </a:r>
            <a:r>
              <a:rPr lang="en-US" dirty="0" err="1"/>
              <a:t>Nonis</a:t>
            </a:r>
            <a:r>
              <a:rPr lang="en-US" dirty="0"/>
              <a:t> &amp; Hudson, 2010; Broadbent &amp; Poon, 2015)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of study time is crucial (</a:t>
            </a:r>
            <a:r>
              <a:rPr lang="en-US" dirty="0"/>
              <a:t>Plant et al.,2005)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E3BE9-FCF7-4827-A5F9-4ADF55CBEE6F}"/>
              </a:ext>
            </a:extLst>
          </p:cNvPr>
          <p:cNvSpPr/>
          <p:nvPr/>
        </p:nvSpPr>
        <p:spPr>
          <a:xfrm>
            <a:off x="6635017" y="2587020"/>
            <a:ext cx="32898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Extracurricular Activities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433DBF-00AA-4354-A362-05F77F50EF17}"/>
              </a:ext>
            </a:extLst>
          </p:cNvPr>
          <p:cNvSpPr/>
          <p:nvPr/>
        </p:nvSpPr>
        <p:spPr>
          <a:xfrm>
            <a:off x="6377572" y="3017908"/>
            <a:ext cx="52884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participation can enhance GPA (</a:t>
            </a:r>
            <a:r>
              <a:rPr lang="en-US" dirty="0"/>
              <a:t>Munir &amp; Zaheer, 2021)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Excessive participation may hinder academic performance (</a:t>
            </a:r>
            <a:r>
              <a:rPr lang="en-US" dirty="0"/>
              <a:t>Eccles et al., 2003)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280F31-2947-4373-8D0D-BBBEF9619002}"/>
              </a:ext>
            </a:extLst>
          </p:cNvPr>
          <p:cNvSpPr/>
          <p:nvPr/>
        </p:nvSpPr>
        <p:spPr>
          <a:xfrm>
            <a:off x="1202520" y="5132637"/>
            <a:ext cx="1757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12705E-EF21-4440-B374-1AA841091BEC}"/>
              </a:ext>
            </a:extLst>
          </p:cNvPr>
          <p:cNvSpPr/>
          <p:nvPr/>
        </p:nvSpPr>
        <p:spPr>
          <a:xfrm>
            <a:off x="996217" y="5636384"/>
            <a:ext cx="4578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Adequate sleep supports cognitive functions essential for academic success (Hershner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Chervin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2014; Wheaton et al., 2015).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16D75-E743-4E42-8ED0-EEAFCB7078A0}"/>
              </a:ext>
            </a:extLst>
          </p:cNvPr>
          <p:cNvSpPr/>
          <p:nvPr/>
        </p:nvSpPr>
        <p:spPr>
          <a:xfrm>
            <a:off x="6709289" y="5208710"/>
            <a:ext cx="2012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Activity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E628E1-0C19-4524-93CA-E89028F33FF3}"/>
              </a:ext>
            </a:extLst>
          </p:cNvPr>
          <p:cNvSpPr/>
          <p:nvPr/>
        </p:nvSpPr>
        <p:spPr>
          <a:xfrm>
            <a:off x="6659600" y="5636384"/>
            <a:ext cx="5291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Physical activity has been linked to improved cognitive function and academic performance (</a:t>
            </a:r>
            <a:r>
              <a:rPr lang="en-US" dirty="0"/>
              <a:t>Sibley &amp; </a:t>
            </a:r>
            <a:r>
              <a:rPr lang="en-US" dirty="0" err="1"/>
              <a:t>Etnier</a:t>
            </a:r>
            <a:r>
              <a:rPr lang="en-US" dirty="0"/>
              <a:t>, 2003; </a:t>
            </a:r>
            <a:r>
              <a:rPr lang="en-US" dirty="0" err="1"/>
              <a:t>Trockel</a:t>
            </a:r>
            <a:r>
              <a:rPr lang="en-US" dirty="0"/>
              <a:t> et al., 2000)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3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B88C66-051C-41F3-AE3E-16F71D8ADEDF}"/>
              </a:ext>
            </a:extLst>
          </p:cNvPr>
          <p:cNvSpPr/>
          <p:nvPr/>
        </p:nvSpPr>
        <p:spPr>
          <a:xfrm>
            <a:off x="979144" y="713697"/>
            <a:ext cx="54938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Framework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7C0CFD-81C5-4DA5-8C28-9F56E720FEE2}"/>
              </a:ext>
            </a:extLst>
          </p:cNvPr>
          <p:cNvSpPr/>
          <p:nvPr/>
        </p:nvSpPr>
        <p:spPr>
          <a:xfrm>
            <a:off x="979144" y="1730478"/>
            <a:ext cx="8102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Self-Regulated Learning (SRL) Theory (Zimmerman, 2002)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98707D-4868-45E2-993E-DA9B9DFBD43A}"/>
              </a:ext>
            </a:extLst>
          </p:cNvPr>
          <p:cNvSpPr/>
          <p:nvPr/>
        </p:nvSpPr>
        <p:spPr>
          <a:xfrm>
            <a:off x="979144" y="2325681"/>
            <a:ext cx="67932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Emphasizes effective time management and goal-setting.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present study applies SRL theory to investigate how variables such as study hours, sleep patterns, and participation in extracurricular activities influence students’ ability to self-regulate their learning and, consequently, their GPA.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C6591-A30D-428D-9F82-F42B9E99ACC1}"/>
              </a:ext>
            </a:extLst>
          </p:cNvPr>
          <p:cNvSpPr/>
          <p:nvPr/>
        </p:nvSpPr>
        <p:spPr>
          <a:xfrm>
            <a:off x="979144" y="4075263"/>
            <a:ext cx="6647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Tinto’s Student Integration Theory (Tinto, 1993)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B399B8-22B5-41D0-8D54-646E5A8A9749}"/>
              </a:ext>
            </a:extLst>
          </p:cNvPr>
          <p:cNvSpPr/>
          <p:nvPr/>
        </p:nvSpPr>
        <p:spPr>
          <a:xfrm>
            <a:off x="979144" y="465529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Highlights the importance of academic and social integration for success.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theory provides a lens for examining how extracurricular involvement and physical activity contribute to students’ sense of belonging and institutional commitment. </a:t>
            </a:r>
          </a:p>
        </p:txBody>
      </p:sp>
      <p:pic>
        <p:nvPicPr>
          <p:cNvPr id="5122" name="Picture 2" descr="https://cdnfpb.slidespilot.com/slides/images/p/2025-7/703f0567-3650-4071-bfe8-2c2864ac1880.png">
            <a:extLst>
              <a:ext uri="{FF2B5EF4-FFF2-40B4-BE49-F238E27FC236}">
                <a16:creationId xmlns:a16="http://schemas.microsoft.com/office/drawing/2014/main" id="{04A0AB3F-CE5A-4228-A197-FB166DD5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281" y="2630168"/>
            <a:ext cx="3834207" cy="298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2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5F8BFB-8056-4854-B12B-4AD127C264AC}"/>
              </a:ext>
            </a:extLst>
          </p:cNvPr>
          <p:cNvSpPr/>
          <p:nvPr/>
        </p:nvSpPr>
        <p:spPr>
          <a:xfrm>
            <a:off x="1153319" y="1344096"/>
            <a:ext cx="53864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and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E9EE64-D66A-4494-953F-174E3D556F06}"/>
              </a:ext>
            </a:extLst>
          </p:cNvPr>
          <p:cNvSpPr/>
          <p:nvPr/>
        </p:nvSpPr>
        <p:spPr>
          <a:xfrm>
            <a:off x="1153319" y="245182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a dataset of 2,000 student records from India (2023-2024).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linear regression analysis was conducted 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Jamovi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to examine the impact of study hours, extracurricular activities, sleep hours, and physical activity on GPA.</a:t>
            </a:r>
          </a:p>
        </p:txBody>
      </p:sp>
      <p:pic>
        <p:nvPicPr>
          <p:cNvPr id="6146" name="Picture 2" descr="https://cdnfpb.slidespilot.com/slides/images/p/2025-d/d7853c4b-dd65-4b8c-adb3-3497eab3c626.png">
            <a:extLst>
              <a:ext uri="{FF2B5EF4-FFF2-40B4-BE49-F238E27FC236}">
                <a16:creationId xmlns:a16="http://schemas.microsoft.com/office/drawing/2014/main" id="{68330B75-54EC-4716-BEFB-10D078FA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0"/>
            <a:ext cx="3727450" cy="307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le:Jamovi logo.png - Wikimedia Commons">
            <a:extLst>
              <a:ext uri="{FF2B5EF4-FFF2-40B4-BE49-F238E27FC236}">
                <a16:creationId xmlns:a16="http://schemas.microsoft.com/office/drawing/2014/main" id="{1BE2E681-214B-4DA1-907C-C9ADC221A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1" y="3076267"/>
            <a:ext cx="3727450" cy="378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8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70A152-5A7A-422D-B22A-11DB34314A14}"/>
              </a:ext>
            </a:extLst>
          </p:cNvPr>
          <p:cNvSpPr/>
          <p:nvPr/>
        </p:nvSpPr>
        <p:spPr>
          <a:xfrm>
            <a:off x="1816575" y="240822"/>
            <a:ext cx="52357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Findings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3DAC45-8634-46BF-915F-C4DF14B0D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557916"/>
              </p:ext>
            </p:extLst>
          </p:nvPr>
        </p:nvGraphicFramePr>
        <p:xfrm>
          <a:off x="0" y="2169411"/>
          <a:ext cx="7886699" cy="44028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8095">
                  <a:extLst>
                    <a:ext uri="{9D8B030D-6E8A-4147-A177-3AD203B41FA5}">
                      <a16:colId xmlns:a16="http://schemas.microsoft.com/office/drawing/2014/main" val="926184244"/>
                    </a:ext>
                  </a:extLst>
                </a:gridCol>
                <a:gridCol w="1346518">
                  <a:extLst>
                    <a:ext uri="{9D8B030D-6E8A-4147-A177-3AD203B41FA5}">
                      <a16:colId xmlns:a16="http://schemas.microsoft.com/office/drawing/2014/main" val="3650722515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2444428590"/>
                    </a:ext>
                  </a:extLst>
                </a:gridCol>
                <a:gridCol w="1318986">
                  <a:extLst>
                    <a:ext uri="{9D8B030D-6E8A-4147-A177-3AD203B41FA5}">
                      <a16:colId xmlns:a16="http://schemas.microsoft.com/office/drawing/2014/main" val="2767440621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975326675"/>
                    </a:ext>
                  </a:extLst>
                </a:gridCol>
                <a:gridCol w="957261">
                  <a:extLst>
                    <a:ext uri="{9D8B030D-6E8A-4147-A177-3AD203B41FA5}">
                      <a16:colId xmlns:a16="http://schemas.microsoft.com/office/drawing/2014/main" val="1763411267"/>
                    </a:ext>
                  </a:extLst>
                </a:gridCol>
              </a:tblGrid>
              <a:tr h="882995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Study_Hours_Per_Day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Extracurricular_Hours_Per_Day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Sleep_Hours_Per_Day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Physical_Activity_Hours_Per_Day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GPA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133833"/>
                  </a:ext>
                </a:extLst>
              </a:tr>
              <a:tr h="428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6435281"/>
                  </a:ext>
                </a:extLst>
              </a:tr>
              <a:tr h="428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Missing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4754915"/>
                  </a:ext>
                </a:extLst>
              </a:tr>
              <a:tr h="428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7.476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1.990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7.501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4.328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3.116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170550"/>
                  </a:ext>
                </a:extLst>
              </a:tr>
              <a:tr h="428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Median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7.400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3.110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9976721"/>
                  </a:ext>
                </a:extLst>
              </a:tr>
              <a:tr h="8829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Standard deviation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1.424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1.461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2.514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3768564"/>
                  </a:ext>
                </a:extLst>
              </a:tr>
              <a:tr h="428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Minimum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2057038"/>
                  </a:ext>
                </a:extLst>
              </a:tr>
              <a:tr h="496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Maximum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10.000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10.000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13.000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4.000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icrosoft Himalaya" panose="01010100010101010101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405494"/>
                  </a:ext>
                </a:extLst>
              </a:tr>
            </a:tbl>
          </a:graphicData>
        </a:graphic>
      </p:graphicFrame>
      <p:pic>
        <p:nvPicPr>
          <p:cNvPr id="7170" name="Picture 2" descr="https://cdnfpb.slidespilot.com/slides/images/p/2025-6/65c82c0a-f86d-4a3a-8109-e3d5d85b6cc6.png">
            <a:extLst>
              <a:ext uri="{FF2B5EF4-FFF2-40B4-BE49-F238E27FC236}">
                <a16:creationId xmlns:a16="http://schemas.microsoft.com/office/drawing/2014/main" id="{BC48F86D-735E-4DAA-B7F1-FDA6B1C13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EEFB5B-AC41-46BF-9A18-2897B7FF125D}"/>
              </a:ext>
            </a:extLst>
          </p:cNvPr>
          <p:cNvSpPr/>
          <p:nvPr/>
        </p:nvSpPr>
        <p:spPr>
          <a:xfrm>
            <a:off x="0" y="1010263"/>
            <a:ext cx="6096000" cy="10629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1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Descriptive Statistics of Key Variables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62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fpb.slidespilot.com/slides/images/p/2025-6/65c82c0a-f86d-4a3a-8109-e3d5d85b6cc6.png">
            <a:extLst>
              <a:ext uri="{FF2B5EF4-FFF2-40B4-BE49-F238E27FC236}">
                <a16:creationId xmlns:a16="http://schemas.microsoft.com/office/drawing/2014/main" id="{D88E72AB-9C3C-4DCD-BCD2-47C25B04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127.0.0.1:60382/3903b428-ca5b-48ae-848a-2612ce74920e/2/res/02%20descriptives/resources/4a7e6f914348c4ff.png">
            <a:extLst>
              <a:ext uri="{FF2B5EF4-FFF2-40B4-BE49-F238E27FC236}">
                <a16:creationId xmlns:a16="http://schemas.microsoft.com/office/drawing/2014/main" id="{BEF4CD98-E384-49D3-A44B-96049D488D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3" y="1485899"/>
            <a:ext cx="6865301" cy="50720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042AB5-BE97-4BC2-81B9-DE9D6209E29D}"/>
              </a:ext>
            </a:extLst>
          </p:cNvPr>
          <p:cNvSpPr/>
          <p:nvPr/>
        </p:nvSpPr>
        <p:spPr>
          <a:xfrm>
            <a:off x="707073" y="158552"/>
            <a:ext cx="6579551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 of GPA Scores with Histogram and Density Plot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35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EDFE5D-42F7-43B1-A89A-BE843DB06272}"/>
              </a:ext>
            </a:extLst>
          </p:cNvPr>
          <p:cNvSpPr/>
          <p:nvPr/>
        </p:nvSpPr>
        <p:spPr>
          <a:xfrm>
            <a:off x="171450" y="0"/>
            <a:ext cx="8101013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2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Relationships between study hours, extracurricular hours, sleep hours, physical activity hours, and GPA.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https://cdnfpb.slidespilot.com/slides/images/p/2025-6/65c82c0a-f86d-4a3a-8109-e3d5d85b6cc6.png">
            <a:extLst>
              <a:ext uri="{FF2B5EF4-FFF2-40B4-BE49-F238E27FC236}">
                <a16:creationId xmlns:a16="http://schemas.microsoft.com/office/drawing/2014/main" id="{D8719E28-31DC-4F2D-946A-4CDA34FC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0"/>
            <a:ext cx="391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ttp://127.0.0.1:61124/77845712-5352-498c-a718-4c0e159939dd/4/res/04%20corrMatrix/resources/01c73e580e020a60.png">
            <a:extLst>
              <a:ext uri="{FF2B5EF4-FFF2-40B4-BE49-F238E27FC236}">
                <a16:creationId xmlns:a16="http://schemas.microsoft.com/office/drawing/2014/main" id="{DD7B0434-8A92-4C11-AC92-70CD3DB2D9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" y="1318895"/>
            <a:ext cx="5951855" cy="5539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075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1337</Words>
  <Application>Microsoft Office PowerPoint</Application>
  <PresentationFormat>Widescreen</PresentationFormat>
  <Paragraphs>159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Microsoft Himalaya</vt:lpstr>
      <vt:lpstr>Times New Roman</vt:lpstr>
      <vt:lpstr>Office Theme</vt:lpstr>
      <vt:lpstr>Examining the Influence of Lifestyle Factors on GPA: A Linear Regression Analysis</vt:lpstr>
      <vt:lpstr>Overview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22</cp:revision>
  <dcterms:created xsi:type="dcterms:W3CDTF">2025-03-01T03:12:57Z</dcterms:created>
  <dcterms:modified xsi:type="dcterms:W3CDTF">2025-03-02T15:04:41Z</dcterms:modified>
</cp:coreProperties>
</file>